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334" r:id="rId4"/>
    <p:sldId id="335" r:id="rId5"/>
    <p:sldId id="304" r:id="rId6"/>
    <p:sldId id="340" r:id="rId7"/>
    <p:sldId id="336" r:id="rId8"/>
    <p:sldId id="337" r:id="rId9"/>
    <p:sldId id="338" r:id="rId10"/>
    <p:sldId id="339" r:id="rId11"/>
    <p:sldId id="321" r:id="rId12"/>
    <p:sldId id="341" r:id="rId13"/>
    <p:sldId id="342" r:id="rId14"/>
    <p:sldId id="343" r:id="rId15"/>
    <p:sldId id="344" r:id="rId16"/>
    <p:sldId id="345" r:id="rId17"/>
    <p:sldId id="347" r:id="rId18"/>
    <p:sldId id="346" r:id="rId19"/>
    <p:sldId id="348" r:id="rId20"/>
    <p:sldId id="349" r:id="rId21"/>
    <p:sldId id="352" r:id="rId22"/>
    <p:sldId id="353" r:id="rId23"/>
    <p:sldId id="350" r:id="rId24"/>
    <p:sldId id="329" r:id="rId25"/>
    <p:sldId id="351" r:id="rId26"/>
    <p:sldId id="354" r:id="rId27"/>
    <p:sldId id="330" r:id="rId28"/>
    <p:sldId id="283" r:id="rId29"/>
  </p:sldIdLst>
  <p:sldSz cx="12192000" cy="6858000"/>
  <p:notesSz cx="6858000" cy="9144000"/>
  <p:embeddedFontLst>
    <p:embeddedFont>
      <p:font typeface="paybooc Light" pitchFamily="2" charset="-127"/>
      <p:regular r:id="rId30"/>
    </p:embeddedFont>
    <p:embeddedFont>
      <p:font typeface="paybooc Medium" pitchFamily="2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SEBANG Gothic OTF Regular" pitchFamily="2" charset="-127"/>
      <p:regular r:id="rId3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FF"/>
    <a:srgbClr val="22A6FE"/>
    <a:srgbClr val="0293FC"/>
    <a:srgbClr val="FE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9"/>
    <p:restoredTop sz="96327"/>
  </p:normalViewPr>
  <p:slideViewPr>
    <p:cSldViewPr snapToGrid="0" snapToObjects="1">
      <p:cViewPr varScale="1">
        <p:scale>
          <a:sx n="207" d="100"/>
          <a:sy n="207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41663-8A18-BD40-A962-92800E65E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DBE82-5FAD-8E44-886E-5BAC8A395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4E455-51AB-6B43-AFC5-0D6AAD71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4851B9-E87E-944E-ADD0-09C63872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5C913-A7C9-C742-B36C-450EB639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255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FA3F7-5A5A-7D48-AF97-241822A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63E95-C34C-0E4D-8C65-2748A60AD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1D42D-54C7-D04F-963D-0A528BB9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FB6B4-A9CB-5845-80E0-7335718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BFC31-0E60-824C-B97A-B85B4084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17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42BDC0-82A3-DE4E-88FE-76646FE8E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92FA0-20CF-164A-AA6A-FAC67FE64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DD722-6D8B-8B44-B9E8-B608A70F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F04EC-CB31-4247-8CBE-9BA26A41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6B650-8D44-0D4E-ACAB-E380BF61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928B1-5FA5-484E-8893-1E664A20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22069-7C2F-DB4B-B495-B6908C12E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9FDBF-8790-9243-AFCC-4BAB3BF4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A351E-0D6E-234B-AA97-273E07D2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FA130-78BD-3748-9F04-F963DE46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43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F8DDD-DAC2-B94F-9D4D-B93679AD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97779-4EE3-FD49-89AE-909DCC0FA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66AD8-3B6F-DC42-A07E-75089C91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78B1A-EAB8-8B47-BEE5-A0BB9853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310FF-9D99-D64D-A46A-AC9DE98F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668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A0A6-FA8C-2F41-B7CB-1C0DC45A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464AF-4E0E-CF40-A8CD-5B7B0CD7D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DF658-12C6-B14D-99C8-E85B7E693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B817C7-EB72-AB4D-ADE2-33B3924F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5F248-5F30-7840-BFAD-D72F1B63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A5FA40-9265-E84A-99E6-C4CD25E6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166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04C78-1768-9E42-A2EC-F0438D24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42F57-A0AC-3D4E-AD2C-E417FEB3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7703D4-8AB5-5341-8B16-686769746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5E19E6-AA32-774D-AC8B-2C9FF1E4F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86E506-6B53-BB47-BAAD-86E55E9A5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2CD936-A4A5-9845-BC18-1BC64756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8B4BB8-C1F0-004C-863C-EB9C462C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0C36A6-B315-A642-BD4F-C5206E80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94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8EDB5-679D-7341-9113-A4DD7127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323CC-AB8B-B345-9D20-38680705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C7FE25-3BE6-D54E-BBF4-7E7703F2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AE8461-E304-B34A-8812-EF76F8A7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784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64F8D-232F-B144-A31A-2D1E106D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EF71DE-D193-E640-B474-9FBFC948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8D68D-3E69-4547-A8E9-D6B5217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06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958B-A277-9D4A-A3F4-5458B892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E5AFB-891A-DD4F-84B6-E836A05ED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ED20C-E899-E540-A44B-C426F521B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ABAFF9-F04C-DE4D-BABE-D1A9087A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082FA7-2807-244D-A5EE-B3CE6174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3C0E0-FB2B-E047-AF68-A68C3697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2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4F0B-34C2-4944-9297-1067D43F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4B634-352B-7340-AD71-106E58D64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2516C-990D-9F4C-A695-8B6AC7953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045B3-EC5E-B640-8667-71146D6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AC608-989D-CA40-B0F9-643E23D0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00063-FB32-504D-9422-EF37062C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798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BF692E-1A29-414B-A551-0CCF97B7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0C1A4-E2A1-C04B-9576-664834CEA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A1E95-1E56-7842-A58B-B2B1405E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CBC7-5AB5-5B45-A06A-ACEB01117DCF}" type="datetimeFigureOut">
              <a:rPr kumimoji="1" lang="ko-Kore-KR" altLang="en-US" smtClean="0"/>
              <a:t>2021. 12. 13.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4866-830C-FD46-A01C-E7819D30E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A46-4BB3-FD4D-9C4D-F8DF030F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88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44256-B599-4341-87AC-5E53A1A29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03" y="173621"/>
            <a:ext cx="9144000" cy="1888542"/>
          </a:xfrm>
        </p:spPr>
        <p:txBody>
          <a:bodyPr/>
          <a:lstStyle/>
          <a:p>
            <a:pPr algn="l"/>
            <a:r>
              <a:rPr kumimoji="1" lang="ko-Kore-KR" altLang="en-US" b="1" dirty="0">
                <a:latin typeface="SEBANG Gothic OTF Regular" pitchFamily="2" charset="-127"/>
                <a:ea typeface="SEBANG Gothic OTF Regular" pitchFamily="2" charset="-127"/>
              </a:rPr>
              <a:t>빅데이터</a:t>
            </a:r>
            <a:r>
              <a:rPr kumimoji="1" lang="ko-Kore-KR" altLang="en-US" dirty="0">
                <a:latin typeface="SEBANG Gothic OTF Regular" pitchFamily="2" charset="-127"/>
                <a:ea typeface="SEBANG Gothic OTF Regular" pitchFamily="2" charset="-127"/>
              </a:rPr>
              <a:t>를</a:t>
            </a: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 활용한</a:t>
            </a:r>
            <a:br>
              <a:rPr kumimoji="1" lang="en-US" altLang="ko-KR" dirty="0">
                <a:latin typeface="SEBANG Gothic OTF Regular" pitchFamily="2" charset="-127"/>
                <a:ea typeface="SEBANG Gothic OTF Regular" pitchFamily="2" charset="-127"/>
              </a:rPr>
            </a:b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스핀들 모터 </a:t>
            </a:r>
            <a:r>
              <a:rPr kumimoji="1" lang="ko-KR" altLang="en-US" dirty="0">
                <a:solidFill>
                  <a:srgbClr val="4A7BFF"/>
                </a:solidFill>
                <a:latin typeface="SEBANG Gothic OTF Regular" pitchFamily="2" charset="-127"/>
                <a:ea typeface="SEBANG Gothic OTF Regular" pitchFamily="2" charset="-127"/>
              </a:rPr>
              <a:t>고장 요인 </a:t>
            </a: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분석</a:t>
            </a:r>
            <a:endParaRPr kumimoji="1" lang="ko-Kore-KR" altLang="en-US" dirty="0">
              <a:latin typeface="SEBANG Gothic OTF Regular" pitchFamily="2" charset="-127"/>
              <a:ea typeface="SEBANG Gothic OTF Regular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265C9-29B6-A048-9052-2DD2891C6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03" y="20621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4000" b="1" dirty="0">
                <a:latin typeface="paybooc Light" pitchFamily="2" charset="-127"/>
                <a:ea typeface="paybooc Light" pitchFamily="2" charset="-127"/>
              </a:rPr>
              <a:t>Final Presentation</a:t>
            </a:r>
            <a:endParaRPr kumimoji="1" lang="ko-Kore-KR" altLang="en-US" sz="4000" b="1" dirty="0">
              <a:latin typeface="paybooc Light" pitchFamily="2" charset="-127"/>
              <a:ea typeface="paybooc Light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B72419D-117E-A248-AE63-8CB5D5CC9C9E}"/>
              </a:ext>
            </a:extLst>
          </p:cNvPr>
          <p:cNvSpPr txBox="1">
            <a:spLocks/>
          </p:cNvSpPr>
          <p:nvPr/>
        </p:nvSpPr>
        <p:spPr>
          <a:xfrm>
            <a:off x="2950028" y="44086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200" b="1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3200" b="1" dirty="0">
                <a:latin typeface="paybooc Medium" pitchFamily="2" charset="-127"/>
                <a:ea typeface="paybooc Medium" pitchFamily="2" charset="-127"/>
              </a:rPr>
              <a:t>조</a:t>
            </a:r>
            <a:endParaRPr kumimoji="1" lang="en-US" altLang="ko-KR" sz="3200" b="1" dirty="0">
              <a:latin typeface="paybooc Medium" pitchFamily="2" charset="-127"/>
              <a:ea typeface="paybooc Medium" pitchFamily="2" charset="-127"/>
            </a:endParaRPr>
          </a:p>
          <a:p>
            <a:pPr algn="r"/>
            <a:r>
              <a:rPr kumimoji="1" lang="ko-KR" altLang="en-US" sz="2800" dirty="0">
                <a:latin typeface="paybooc Medium" pitchFamily="2" charset="-127"/>
                <a:ea typeface="paybooc Medium" pitchFamily="2" charset="-127"/>
              </a:rPr>
              <a:t>이의진</a:t>
            </a:r>
            <a:endParaRPr kumimoji="1" lang="en-US" altLang="ko-KR" sz="2800" dirty="0">
              <a:latin typeface="paybooc Medium" pitchFamily="2" charset="-127"/>
              <a:ea typeface="paybooc Medium" pitchFamily="2" charset="-127"/>
            </a:endParaRPr>
          </a:p>
          <a:p>
            <a:pPr algn="r"/>
            <a:r>
              <a:rPr kumimoji="1" lang="ko-KR" altLang="en-US" sz="2800" dirty="0">
                <a:latin typeface="paybooc Medium" pitchFamily="2" charset="-127"/>
                <a:ea typeface="paybooc Medium" pitchFamily="2" charset="-127"/>
              </a:rPr>
              <a:t>박상준</a:t>
            </a:r>
          </a:p>
          <a:p>
            <a:pPr algn="r"/>
            <a:endParaRPr kumimoji="1" lang="ko-KR" altLang="en-US" sz="2800" dirty="0">
              <a:latin typeface="paybooc Light" pitchFamily="2" charset="-127"/>
              <a:ea typeface="paybooc Light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3E1CD-9FFB-694C-801F-364FE113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3" y="3429000"/>
            <a:ext cx="3603172" cy="36031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30028D-2105-4D4D-AFD8-2E53911F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1190">
            <a:off x="4171767" y="3155496"/>
            <a:ext cx="2034540" cy="2034540"/>
          </a:xfrm>
          <a:prstGeom prst="rect">
            <a:avLst/>
          </a:prstGeom>
        </p:spPr>
      </p:pic>
      <p:pic>
        <p:nvPicPr>
          <p:cNvPr id="16" name="그림 15" descr="화살이(가) 표시된 사진&#10;&#10;자동 생성된 설명">
            <a:extLst>
              <a:ext uri="{FF2B5EF4-FFF2-40B4-BE49-F238E27FC236}">
                <a16:creationId xmlns:a16="http://schemas.microsoft.com/office/drawing/2014/main" id="{2B6073EA-9104-6B42-9D47-C5212B00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9668">
            <a:off x="371364" y="3099880"/>
            <a:ext cx="1081813" cy="1081813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291FE738-372A-EF41-91D9-3A1CA9267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1890">
            <a:off x="2936034" y="2905593"/>
            <a:ext cx="1081813" cy="10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31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kumimoji="1" lang="ko-KR" altLang="en-US" sz="5400" b="1" dirty="0">
                <a:latin typeface="paybooc Medium" panose="020B0600000101010101" charset="-127"/>
                <a:ea typeface="paybooc Medium" panose="020B0600000101010101" charset="-127"/>
              </a:rPr>
              <a:t> 분석 과정 </a:t>
            </a:r>
            <a:r>
              <a:rPr kumimoji="1" lang="en-US" altLang="ko-KR" sz="5400" b="1" dirty="0">
                <a:latin typeface="paybooc Medium" panose="020B0600000101010101" charset="-127"/>
                <a:ea typeface="paybooc Medium" panose="020B0600000101010101" charset="-127"/>
              </a:rPr>
              <a:t>1</a:t>
            </a:r>
            <a:r>
              <a:rPr kumimoji="1" lang="ko-KR" altLang="en-US" sz="5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5400" b="1" dirty="0">
                <a:latin typeface="paybooc Medium" panose="020B0600000101010101" charset="-127"/>
                <a:ea typeface="paybooc Medium" panose="020B0600000101010101" charset="-127"/>
              </a:rPr>
              <a:t>: 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(3) Plot (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튄 정도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-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 err="1">
                <a:latin typeface="paybooc Medium" panose="020B0600000101010101" charset="-127"/>
                <a:ea typeface="paybooc Medium" panose="020B0600000101010101" charset="-127"/>
              </a:rPr>
              <a:t>popDegree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29097-52AE-FD4B-A543-04DEA2CD33BE}"/>
              </a:ext>
            </a:extLst>
          </p:cNvPr>
          <p:cNvSpPr txBox="1"/>
          <p:nvPr/>
        </p:nvSpPr>
        <p:spPr>
          <a:xfrm>
            <a:off x="599290" y="5716415"/>
            <a:ext cx="1099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popDegree_total_mean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=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(threshold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보다 큰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x_dis_amplitude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값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+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y_dis_amplitude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값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)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/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(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popCount_x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+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popCount_y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)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15192-A849-C946-B931-FCEC02D62547}"/>
              </a:ext>
            </a:extLst>
          </p:cNvPr>
          <p:cNvSpPr txBox="1"/>
          <p:nvPr/>
        </p:nvSpPr>
        <p:spPr>
          <a:xfrm>
            <a:off x="385059" y="5178568"/>
            <a:ext cx="362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popDegree_x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 distribution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99653-D322-C143-9E9B-03E2E56F2085}"/>
              </a:ext>
            </a:extLst>
          </p:cNvPr>
          <p:cNvSpPr txBox="1"/>
          <p:nvPr/>
        </p:nvSpPr>
        <p:spPr>
          <a:xfrm>
            <a:off x="4285779" y="5178568"/>
            <a:ext cx="362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popDegree_y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 distribution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9AE5C-D356-AC40-882C-36A638FD6353}"/>
              </a:ext>
            </a:extLst>
          </p:cNvPr>
          <p:cNvSpPr txBox="1"/>
          <p:nvPr/>
        </p:nvSpPr>
        <p:spPr>
          <a:xfrm>
            <a:off x="8046359" y="5178568"/>
            <a:ext cx="390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popDegree_total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 distribution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4D7754-C81B-534C-9EA7-1FCA99AA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22" y="2317936"/>
            <a:ext cx="3654478" cy="27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245FE2-FBFF-384B-894F-EE181947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60" y="2317936"/>
            <a:ext cx="3654479" cy="272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2C3CB7A-AE47-454C-8E0C-01A78CCF6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77" y="2317936"/>
            <a:ext cx="3654481" cy="27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2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Clustering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일단 그냥 돌려본다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(k = 3, K – means)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5C77CB-4371-D042-A76A-E5471174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33" y="2382621"/>
            <a:ext cx="3924300" cy="391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A44619-0C8A-944D-A96D-AEE81E191C21}"/>
              </a:ext>
            </a:extLst>
          </p:cNvPr>
          <p:cNvSpPr txBox="1"/>
          <p:nvPr/>
        </p:nvSpPr>
        <p:spPr>
          <a:xfrm>
            <a:off x="5377948" y="2445595"/>
            <a:ext cx="5481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3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가지 집단으로 분류 되기는 하나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</a:p>
          <a:p>
            <a:pPr algn="ctr"/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ctr"/>
            <a:r>
              <a:rPr kumimoji="1" lang="ko-Kore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축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간의 값 차이가 너무 크게 난다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!</a:t>
            </a:r>
          </a:p>
          <a:p>
            <a:pPr algn="ctr"/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ctr"/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Normalization : Standard Score</a:t>
            </a:r>
            <a:endParaRPr kumimoji="1" lang="en-US" altLang="ko-Kore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32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Clustering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축 정규화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(k = 3, K – means, Normalized)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4FA3E5-8588-E343-914E-9D0BABFD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46" y="2097314"/>
            <a:ext cx="3332117" cy="34139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9A08FE-F01D-C647-8E49-79C41746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327" y="1950350"/>
            <a:ext cx="6155327" cy="3592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77B36-AED6-394F-9AA9-3AA7A8BAD702}"/>
              </a:ext>
            </a:extLst>
          </p:cNvPr>
          <p:cNvSpPr txBox="1"/>
          <p:nvPr/>
        </p:nvSpPr>
        <p:spPr>
          <a:xfrm>
            <a:off x="9066669" y="1352460"/>
            <a:ext cx="325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paybooc Medium" panose="020B0600000101010101" charset="-127"/>
                <a:ea typeface="paybooc Medium" panose="020B0600000101010101" charset="-127"/>
              </a:rPr>
              <a:t>X = time</a:t>
            </a:r>
          </a:p>
          <a:p>
            <a:r>
              <a:rPr kumimoji="1" lang="en-US" altLang="ko-Kore-KR" sz="1600" dirty="0">
                <a:latin typeface="paybooc Medium" panose="020B0600000101010101" charset="-127"/>
                <a:ea typeface="paybooc Medium" panose="020B0600000101010101" charset="-127"/>
              </a:rPr>
              <a:t>Y = </a:t>
            </a:r>
            <a:r>
              <a:rPr kumimoji="1" lang="en-US" altLang="ko-Kore-KR" sz="1600" dirty="0" err="1">
                <a:latin typeface="paybooc Medium" panose="020B0600000101010101" charset="-127"/>
                <a:ea typeface="paybooc Medium" panose="020B0600000101010101" charset="-127"/>
              </a:rPr>
              <a:t>popCount_Freq</a:t>
            </a:r>
            <a:endParaRPr kumimoji="1" lang="en-US" altLang="ko-Kore-KR" sz="16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F28C1-65A2-284E-9D98-207FDB4B69BF}"/>
              </a:ext>
            </a:extLst>
          </p:cNvPr>
          <p:cNvSpPr txBox="1"/>
          <p:nvPr/>
        </p:nvSpPr>
        <p:spPr>
          <a:xfrm>
            <a:off x="2144266" y="5998917"/>
            <a:ext cx="771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특정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지점에서 과도하게 튀는 값이 발생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B89E15E-E1F0-EC48-B0CF-84AD4AA71AF3}"/>
              </a:ext>
            </a:extLst>
          </p:cNvPr>
          <p:cNvSpPr/>
          <p:nvPr/>
        </p:nvSpPr>
        <p:spPr>
          <a:xfrm>
            <a:off x="2117094" y="3618980"/>
            <a:ext cx="1033670" cy="974034"/>
          </a:xfrm>
          <a:prstGeom prst="ellipse">
            <a:avLst/>
          </a:prstGeom>
          <a:noFill/>
          <a:ln w="66675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4EA931-2134-0A4E-8C6E-D1DC9FC3B6B1}"/>
              </a:ext>
            </a:extLst>
          </p:cNvPr>
          <p:cNvSpPr/>
          <p:nvPr/>
        </p:nvSpPr>
        <p:spPr>
          <a:xfrm>
            <a:off x="7099320" y="3131963"/>
            <a:ext cx="1033670" cy="974034"/>
          </a:xfrm>
          <a:prstGeom prst="ellipse">
            <a:avLst/>
          </a:prstGeom>
          <a:noFill/>
          <a:ln w="66675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146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Clustering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축 정규화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(k = 4, K – means, Normalized)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77B36-AED6-394F-9AA9-3AA7A8BAD702}"/>
              </a:ext>
            </a:extLst>
          </p:cNvPr>
          <p:cNvSpPr txBox="1"/>
          <p:nvPr/>
        </p:nvSpPr>
        <p:spPr>
          <a:xfrm>
            <a:off x="9066669" y="1352460"/>
            <a:ext cx="325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paybooc Medium" panose="020B0600000101010101" charset="-127"/>
                <a:ea typeface="paybooc Medium" panose="020B0600000101010101" charset="-127"/>
              </a:rPr>
              <a:t>X = time</a:t>
            </a:r>
          </a:p>
          <a:p>
            <a:r>
              <a:rPr kumimoji="1" lang="en-US" altLang="ko-Kore-KR" sz="1600" dirty="0">
                <a:latin typeface="paybooc Medium" panose="020B0600000101010101" charset="-127"/>
                <a:ea typeface="paybooc Medium" panose="020B0600000101010101" charset="-127"/>
              </a:rPr>
              <a:t>Y = </a:t>
            </a:r>
            <a:r>
              <a:rPr kumimoji="1" lang="en-US" altLang="ko-Kore-KR" sz="1600" dirty="0" err="1">
                <a:latin typeface="paybooc Medium" panose="020B0600000101010101" charset="-127"/>
                <a:ea typeface="paybooc Medium" panose="020B0600000101010101" charset="-127"/>
              </a:rPr>
              <a:t>popCount_Freq</a:t>
            </a:r>
            <a:endParaRPr kumimoji="1" lang="en-US" altLang="ko-Kore-KR" sz="16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F28C1-65A2-284E-9D98-207FDB4B69BF}"/>
              </a:ext>
            </a:extLst>
          </p:cNvPr>
          <p:cNvSpPr txBox="1"/>
          <p:nvPr/>
        </p:nvSpPr>
        <p:spPr>
          <a:xfrm>
            <a:off x="2144266" y="5998917"/>
            <a:ext cx="771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4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 클러스터가 더욱 정교하게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Detect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7CBADE-E04B-1D45-B2B2-9D3D8836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02" y="2054393"/>
            <a:ext cx="3543112" cy="3840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B7525B-D876-1C4B-8EAB-F4712347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186" y="2717074"/>
            <a:ext cx="5187599" cy="295220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75FA419-E970-5943-A714-495617ADCBB0}"/>
              </a:ext>
            </a:extLst>
          </p:cNvPr>
          <p:cNvSpPr/>
          <p:nvPr/>
        </p:nvSpPr>
        <p:spPr>
          <a:xfrm>
            <a:off x="7099320" y="3131963"/>
            <a:ext cx="1033670" cy="974034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2C86D1-BB89-7846-BC27-3F984C17919F}"/>
              </a:ext>
            </a:extLst>
          </p:cNvPr>
          <p:cNvSpPr/>
          <p:nvPr/>
        </p:nvSpPr>
        <p:spPr>
          <a:xfrm>
            <a:off x="9035373" y="3965830"/>
            <a:ext cx="1033670" cy="974034"/>
          </a:xfrm>
          <a:prstGeom prst="ellipse">
            <a:avLst/>
          </a:prstGeom>
          <a:noFill/>
          <a:ln w="66675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A338110-1E53-C344-9585-5D0DB600BF55}"/>
              </a:ext>
            </a:extLst>
          </p:cNvPr>
          <p:cNvSpPr/>
          <p:nvPr/>
        </p:nvSpPr>
        <p:spPr>
          <a:xfrm>
            <a:off x="1922075" y="4193177"/>
            <a:ext cx="1033670" cy="974034"/>
          </a:xfrm>
          <a:prstGeom prst="ellipse">
            <a:avLst/>
          </a:prstGeom>
          <a:noFill/>
          <a:ln w="66675">
            <a:solidFill>
              <a:srgbClr val="4A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C42304C-F8B5-ED43-8736-AECD5BBD547F}"/>
              </a:ext>
            </a:extLst>
          </p:cNvPr>
          <p:cNvSpPr/>
          <p:nvPr/>
        </p:nvSpPr>
        <p:spPr>
          <a:xfrm>
            <a:off x="2765203" y="3602116"/>
            <a:ext cx="1033670" cy="974034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590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Clustering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축 정규화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(k = 5, K – means, Normalized)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77B36-AED6-394F-9AA9-3AA7A8BAD702}"/>
              </a:ext>
            </a:extLst>
          </p:cNvPr>
          <p:cNvSpPr txBox="1"/>
          <p:nvPr/>
        </p:nvSpPr>
        <p:spPr>
          <a:xfrm>
            <a:off x="9066669" y="1352460"/>
            <a:ext cx="325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latin typeface="paybooc Medium" panose="020B0600000101010101" charset="-127"/>
                <a:ea typeface="paybooc Medium" panose="020B0600000101010101" charset="-127"/>
              </a:rPr>
              <a:t>X = time</a:t>
            </a:r>
          </a:p>
          <a:p>
            <a:r>
              <a:rPr kumimoji="1" lang="en-US" altLang="ko-Kore-KR" sz="1600" dirty="0">
                <a:latin typeface="paybooc Medium" panose="020B0600000101010101" charset="-127"/>
                <a:ea typeface="paybooc Medium" panose="020B0600000101010101" charset="-127"/>
              </a:rPr>
              <a:t>Y = </a:t>
            </a:r>
            <a:r>
              <a:rPr kumimoji="1" lang="en-US" altLang="ko-Kore-KR" sz="1600" dirty="0" err="1">
                <a:latin typeface="paybooc Medium" panose="020B0600000101010101" charset="-127"/>
                <a:ea typeface="paybooc Medium" panose="020B0600000101010101" charset="-127"/>
              </a:rPr>
              <a:t>popCount_Freq</a:t>
            </a:r>
            <a:endParaRPr kumimoji="1" lang="en-US" altLang="ko-Kore-KR" sz="16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71732-DCD7-4D42-8B4D-600546E0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05" y="2390815"/>
            <a:ext cx="3507570" cy="342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451F33-67A7-EC43-AEE5-5CE2F8D7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31" y="2390815"/>
            <a:ext cx="559814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Plot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분석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1D200-D45C-694C-BA6F-CF93E022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9" y="2360686"/>
            <a:ext cx="5187599" cy="2952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5674867" y="2360686"/>
            <a:ext cx="580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1.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23,000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초 부근에서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Yellow Cluster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 대한 데이터 포인트 출현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불완전 작동</a:t>
            </a:r>
            <a:endParaRPr kumimoji="1" lang="en-US" altLang="ko-Kore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5674866" y="3421290"/>
            <a:ext cx="5807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63,000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초 부근에서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Purple Cluster pop Count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상승 패턴과 함께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Yellow Cluster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출현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완전 고장</a:t>
            </a:r>
            <a:endParaRPr kumimoji="1" lang="en-US" altLang="ko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3.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각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는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Feature Space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의 비슷한 영역 내에서 일어남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해당 영역에 속하는 데이터 포인트의 빈도를 통해 고장 신호를 얻을 수 있음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5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solidFill>
                  <a:srgbClr val="7030A0"/>
                </a:solidFill>
                <a:latin typeface="paybooc Medium" panose="020B0600000101010101" charset="-127"/>
                <a:ea typeface="paybooc Medium" panose="020B0600000101010101" charset="-127"/>
              </a:rPr>
              <a:t>(Purple)</a:t>
            </a:r>
            <a:endParaRPr kumimoji="1" lang="en-US" altLang="ko-KR" sz="2400" dirty="0">
              <a:solidFill>
                <a:srgbClr val="7030A0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1D200-D45C-694C-BA6F-CF93E022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8" y="2096813"/>
            <a:ext cx="4241485" cy="241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5674867" y="2360686"/>
            <a:ext cx="580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Purple Cluster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속하는 점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4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개를 랜덤으로 택하여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Filtered Freq list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출력 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5674866" y="3971351"/>
            <a:ext cx="580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크게 상관관계가 없음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33E41F-FC44-F64D-B59C-BFCB7ECD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20" y="4512615"/>
            <a:ext cx="3352798" cy="23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paybooc Medium" panose="020B0600000101010101" charset="-127"/>
                <a:ea typeface="paybooc Medium" panose="020B0600000101010101" charset="-127"/>
              </a:rPr>
              <a:t>(Blue)</a:t>
            </a:r>
            <a:endParaRPr kumimoji="1" lang="en-US" altLang="ko-KR" sz="2400" dirty="0">
              <a:solidFill>
                <a:schemeClr val="accent1">
                  <a:lumMod val="75000"/>
                </a:schemeClr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1D200-D45C-694C-BA6F-CF93E022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8" y="2096813"/>
            <a:ext cx="4241485" cy="241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5674867" y="2360686"/>
            <a:ext cx="580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Blue Cluster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속하는 점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4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개를 랜덤으로 택하여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Filtered Freq list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출력 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5674866" y="3971351"/>
            <a:ext cx="580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크게 상관관계가 없음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662130-1B46-AC41-8A18-5179B5ED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67" y="4339589"/>
            <a:ext cx="3082745" cy="24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solidFill>
                  <a:srgbClr val="00B050"/>
                </a:solidFill>
                <a:latin typeface="paybooc Medium" panose="020B0600000101010101" charset="-127"/>
                <a:ea typeface="paybooc Medium" panose="020B0600000101010101" charset="-127"/>
              </a:rPr>
              <a:t>(Green)</a:t>
            </a:r>
            <a:endParaRPr kumimoji="1" lang="en-US" altLang="ko-KR" sz="2400" dirty="0">
              <a:solidFill>
                <a:srgbClr val="00B050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1D200-D45C-694C-BA6F-CF93E022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8" y="2096813"/>
            <a:ext cx="4241485" cy="241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5674867" y="2360686"/>
            <a:ext cx="580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Green Cluster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속하는 점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4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개를 랜덤으로 택하여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Filtered Freq list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출력 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5674866" y="3971351"/>
            <a:ext cx="580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사실상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Pop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값이지만 안정도가 높은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라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PopFrequency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정도가 작음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그러나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비슷한 주파수 영역이 검출</a:t>
            </a:r>
            <a:endParaRPr kumimoji="1" lang="en-US" altLang="ko-Kore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39C17-04BD-124C-9DB2-5D69D4B1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53" y="4401788"/>
            <a:ext cx="3092247" cy="221862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BF3017B-D676-054E-9205-A36347786209}"/>
              </a:ext>
            </a:extLst>
          </p:cNvPr>
          <p:cNvSpPr/>
          <p:nvPr/>
        </p:nvSpPr>
        <p:spPr>
          <a:xfrm>
            <a:off x="3703664" y="3795484"/>
            <a:ext cx="625928" cy="606304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894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solidFill>
                  <a:schemeClr val="accent4"/>
                </a:solidFill>
                <a:latin typeface="paybooc Medium" panose="020B0600000101010101" charset="-127"/>
                <a:ea typeface="paybooc Medium" panose="020B0600000101010101" charset="-127"/>
              </a:rPr>
              <a:t>(Yellow)</a:t>
            </a:r>
            <a:endParaRPr kumimoji="1" lang="en-US" altLang="ko-KR" sz="2400" dirty="0">
              <a:solidFill>
                <a:schemeClr val="accent4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1D200-D45C-694C-BA6F-CF93E022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8" y="2096813"/>
            <a:ext cx="4241485" cy="2413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5674867" y="2360686"/>
            <a:ext cx="5807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Yellow Cluster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속하는 점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4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개를 랜덤으로 택하여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Filtered Freq list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출력 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5674866" y="3971351"/>
            <a:ext cx="580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비슷한 주파수 패턴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보임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C1284-FB1B-0C40-AD10-2790B008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81" y="4353934"/>
            <a:ext cx="3044864" cy="2266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C34EF5D-EB99-3E4C-8B19-1FCDB1F3AD50}"/>
              </a:ext>
            </a:extLst>
          </p:cNvPr>
          <p:cNvSpPr/>
          <p:nvPr/>
        </p:nvSpPr>
        <p:spPr>
          <a:xfrm>
            <a:off x="1216208" y="2278118"/>
            <a:ext cx="3044864" cy="1282897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8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B7DF-8C40-BC4E-B723-D050E3246166}"/>
              </a:ext>
            </a:extLst>
          </p:cNvPr>
          <p:cNvSpPr/>
          <p:nvPr/>
        </p:nvSpPr>
        <p:spPr>
          <a:xfrm>
            <a:off x="325872" y="28388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발표 </a:t>
            </a:r>
            <a:r>
              <a:rPr kumimoji="1" lang="ko-KR" altLang="en-US" sz="5000" dirty="0">
                <a:solidFill>
                  <a:srgbClr val="4A7BFF"/>
                </a:solidFill>
                <a:latin typeface="SEBANG Gothic OTF Regular" pitchFamily="2" charset="-127"/>
                <a:ea typeface="SEBANG Gothic OTF Regular" pitchFamily="2" charset="-127"/>
              </a:rPr>
              <a:t>순서</a:t>
            </a:r>
            <a:endParaRPr lang="ko-Kore-KR" altLang="en-US" sz="5000" dirty="0">
              <a:solidFill>
                <a:srgbClr val="4A7BFF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99C6807-EB4D-6A41-99B8-C05ED15B54D4}"/>
              </a:ext>
            </a:extLst>
          </p:cNvPr>
          <p:cNvSpPr txBox="1">
            <a:spLocks/>
          </p:cNvSpPr>
          <p:nvPr/>
        </p:nvSpPr>
        <p:spPr>
          <a:xfrm>
            <a:off x="546009" y="998374"/>
            <a:ext cx="7482530" cy="5425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프로젝트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진행 전체 과정 개요</a:t>
            </a:r>
          </a:p>
          <a:p>
            <a:pPr algn="l"/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ko-KR" altLang="en-US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2"/>
            </a:pP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분석 과정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1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: Preprocessing</a:t>
            </a:r>
          </a:p>
          <a:p>
            <a:pPr marL="457200" indent="-457200" algn="l">
              <a:buAutoNum type="arabicPeriod" startAt="2"/>
            </a:pP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2"/>
            </a:pP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2"/>
            </a:pP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분석 과정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2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: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</a:p>
          <a:p>
            <a:pPr algn="l"/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4.    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분석 과정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3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:</a:t>
            </a: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  <a:t>Analysis</a:t>
            </a:r>
          </a:p>
          <a:p>
            <a:pPr algn="l"/>
            <a:br>
              <a:rPr kumimoji="1" lang="en-US" altLang="ko-KR" sz="2200" b="1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5"/>
            </a:pP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그 외 시도해 보았던 것들</a:t>
            </a: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5"/>
            </a:pP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5"/>
            </a:pP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 startAt="5"/>
            </a:pPr>
            <a:r>
              <a:rPr kumimoji="1" lang="ko-KR" altLang="en-US" sz="2200" b="1" dirty="0">
                <a:latin typeface="paybooc Medium" panose="020B0600000101010101" charset="-127"/>
                <a:ea typeface="paybooc Medium" panose="020B0600000101010101" charset="-127"/>
              </a:rPr>
              <a:t>결론</a:t>
            </a:r>
            <a:endParaRPr kumimoji="1" lang="en-US" altLang="ko-KR" sz="2200" b="1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B4BD58DF-761C-1446-A376-B7555939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0" y="1379220"/>
            <a:ext cx="3600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그래서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More)</a:t>
            </a:r>
            <a:endParaRPr kumimoji="1" lang="en-US" altLang="ko-KR" sz="2400" dirty="0">
              <a:solidFill>
                <a:schemeClr val="accent4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490533" y="5111838"/>
            <a:ext cx="485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Green : 3600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대의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5949188" y="5111837"/>
            <a:ext cx="611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Yellow : 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낮은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영역이 항상 분포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2D7557-427E-834D-914A-5C794C68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54" y="2288386"/>
            <a:ext cx="3610429" cy="25648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BE3C3D-38E8-B141-8EC5-34E22F4C8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81" y="2263747"/>
            <a:ext cx="3765283" cy="264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튄 값 개수는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?)</a:t>
            </a:r>
            <a:endParaRPr kumimoji="1" lang="en-US" altLang="ko-KR" sz="2400" dirty="0">
              <a:solidFill>
                <a:schemeClr val="accent4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309827" y="2047285"/>
            <a:ext cx="726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Green :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안정적인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cluster! →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튄 값 개수도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1~2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E3C3D-38E8-B141-8EC5-34E22F4C8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36" y="2786966"/>
            <a:ext cx="3765283" cy="26439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0F0C86-C70F-5746-8C5E-9B397891F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08" y="2786965"/>
            <a:ext cx="3765283" cy="2649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47337-4301-C243-A9D5-EE0C434BC2C6}"/>
              </a:ext>
            </a:extLst>
          </p:cNvPr>
          <p:cNvSpPr txBox="1"/>
          <p:nvPr/>
        </p:nvSpPr>
        <p:spPr>
          <a:xfrm>
            <a:off x="918902" y="5529148"/>
            <a:ext cx="422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x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축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: random point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index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68765-610F-AD48-A9D7-506FC7B992D9}"/>
              </a:ext>
            </a:extLst>
          </p:cNvPr>
          <p:cNvSpPr txBox="1"/>
          <p:nvPr/>
        </p:nvSpPr>
        <p:spPr>
          <a:xfrm>
            <a:off x="6096000" y="5529148"/>
            <a:ext cx="463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x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축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: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값의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index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A92F5A-D048-B84B-8B0C-BF08D972EFD3}"/>
              </a:ext>
            </a:extLst>
          </p:cNvPr>
          <p:cNvSpPr/>
          <p:nvPr/>
        </p:nvSpPr>
        <p:spPr>
          <a:xfrm>
            <a:off x="9665638" y="4861558"/>
            <a:ext cx="634155" cy="621497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796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튄 값 개수는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?)</a:t>
            </a:r>
            <a:endParaRPr kumimoji="1" lang="en-US" altLang="ko-KR" sz="2400" dirty="0">
              <a:solidFill>
                <a:schemeClr val="accent4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309827" y="2047285"/>
            <a:ext cx="10153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Yellow :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불안정한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또는 고장 직전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cluster! →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튄 값 개수가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130~140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47337-4301-C243-A9D5-EE0C434BC2C6}"/>
              </a:ext>
            </a:extLst>
          </p:cNvPr>
          <p:cNvSpPr txBox="1"/>
          <p:nvPr/>
        </p:nvSpPr>
        <p:spPr>
          <a:xfrm>
            <a:off x="918902" y="5529148"/>
            <a:ext cx="422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x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축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: random point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index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568765-610F-AD48-A9D7-506FC7B992D9}"/>
              </a:ext>
            </a:extLst>
          </p:cNvPr>
          <p:cNvSpPr txBox="1"/>
          <p:nvPr/>
        </p:nvSpPr>
        <p:spPr>
          <a:xfrm>
            <a:off x="6096000" y="5529148"/>
            <a:ext cx="4638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x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축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: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값의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index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81D03B-2169-0642-A672-D25C3E31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74" y="2780873"/>
            <a:ext cx="3765284" cy="264999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4A92F5A-D048-B84B-8B0C-BF08D972EFD3}"/>
              </a:ext>
            </a:extLst>
          </p:cNvPr>
          <p:cNvSpPr/>
          <p:nvPr/>
        </p:nvSpPr>
        <p:spPr>
          <a:xfrm>
            <a:off x="9622679" y="4858513"/>
            <a:ext cx="583379" cy="572358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66711F-5038-3645-8593-24195A5C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88" y="2780873"/>
            <a:ext cx="3730310" cy="264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4. 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분석 과정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: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Analysis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k=4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인 경우에 대하여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분석</a:t>
            </a:r>
            <a:endParaRPr kumimoji="1" lang="en-US" altLang="ko-KR" sz="2400" dirty="0">
              <a:solidFill>
                <a:schemeClr val="accent4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F6A88-56DC-0942-8EF7-59E03590A7EE}"/>
              </a:ext>
            </a:extLst>
          </p:cNvPr>
          <p:cNvSpPr txBox="1"/>
          <p:nvPr/>
        </p:nvSpPr>
        <p:spPr>
          <a:xfrm>
            <a:off x="212531" y="2409735"/>
            <a:ext cx="238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모터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안정도 높음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BEF88-2DA1-2445-9FA9-3053A6DE42C5}"/>
              </a:ext>
            </a:extLst>
          </p:cNvPr>
          <p:cNvSpPr txBox="1"/>
          <p:nvPr/>
        </p:nvSpPr>
        <p:spPr>
          <a:xfrm>
            <a:off x="9415008" y="2409735"/>
            <a:ext cx="25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모터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안정도 낮음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193B7A0-9AB9-9342-8FE4-9826CCB4A1C0}"/>
              </a:ext>
            </a:extLst>
          </p:cNvPr>
          <p:cNvCxnSpPr/>
          <p:nvPr/>
        </p:nvCxnSpPr>
        <p:spPr>
          <a:xfrm>
            <a:off x="3073400" y="2640567"/>
            <a:ext cx="575055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91B15630-5C00-BB42-A81C-5F5182AFDBC2}"/>
              </a:ext>
            </a:extLst>
          </p:cNvPr>
          <p:cNvSpPr/>
          <p:nvPr/>
        </p:nvSpPr>
        <p:spPr>
          <a:xfrm>
            <a:off x="1731284" y="3382618"/>
            <a:ext cx="1320800" cy="1320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A27CC3-DD85-5841-BF38-F82E0956E65D}"/>
              </a:ext>
            </a:extLst>
          </p:cNvPr>
          <p:cNvSpPr/>
          <p:nvPr/>
        </p:nvSpPr>
        <p:spPr>
          <a:xfrm>
            <a:off x="4072392" y="3429000"/>
            <a:ext cx="1320800" cy="1320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DD7868-5BCD-2E4D-98DA-1F3115F31F55}"/>
              </a:ext>
            </a:extLst>
          </p:cNvPr>
          <p:cNvSpPr/>
          <p:nvPr/>
        </p:nvSpPr>
        <p:spPr>
          <a:xfrm>
            <a:off x="6413500" y="3429000"/>
            <a:ext cx="1320800" cy="13208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AD17E95-DFCD-2E4D-81B4-5B941F722677}"/>
              </a:ext>
            </a:extLst>
          </p:cNvPr>
          <p:cNvSpPr/>
          <p:nvPr/>
        </p:nvSpPr>
        <p:spPr>
          <a:xfrm>
            <a:off x="8754608" y="3429000"/>
            <a:ext cx="1320800" cy="1320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448C-7470-7D4F-BC9B-76B538B2319C}"/>
              </a:ext>
            </a:extLst>
          </p:cNvPr>
          <p:cNvSpPr txBox="1"/>
          <p:nvPr/>
        </p:nvSpPr>
        <p:spPr>
          <a:xfrm>
            <a:off x="751790" y="5133610"/>
            <a:ext cx="312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Green : 3600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대의            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502942-CB19-D241-B304-3B5E8AD8545E}"/>
              </a:ext>
            </a:extLst>
          </p:cNvPr>
          <p:cNvSpPr txBox="1"/>
          <p:nvPr/>
        </p:nvSpPr>
        <p:spPr>
          <a:xfrm>
            <a:off x="8072776" y="5133610"/>
            <a:ext cx="312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저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주파 영역 분포 존재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불안정 운전 시 발생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B4C933-D189-7B43-B175-C82D91D01FD8}"/>
              </a:ext>
            </a:extLst>
          </p:cNvPr>
          <p:cNvSpPr txBox="1"/>
          <p:nvPr/>
        </p:nvSpPr>
        <p:spPr>
          <a:xfrm>
            <a:off x="5512138" y="5122733"/>
            <a:ext cx="3123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양이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많으면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ctr"/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고장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5.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그 외 시도해 보았던 것들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Power Iteration Clustering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9B14C-7CE0-3D4D-8E3C-8F0557A4E143}"/>
              </a:ext>
            </a:extLst>
          </p:cNvPr>
          <p:cNvSpPr txBox="1"/>
          <p:nvPr/>
        </p:nvSpPr>
        <p:spPr>
          <a:xfrm>
            <a:off x="504816" y="2022454"/>
            <a:ext cx="10888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Affinity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Matrix: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 적용 시 입력으로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Affinity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Matrix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넣어야 함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축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Normalize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진행한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Feature Space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Euclidian Distance, Gaussian Kernel Similarity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적용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EA1441-9A49-3B45-B324-01566891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7" y="3390576"/>
            <a:ext cx="6656842" cy="33088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0AFF86-B37F-3349-9995-9BCCF8F3DD20}"/>
              </a:ext>
            </a:extLst>
          </p:cNvPr>
          <p:cNvSpPr/>
          <p:nvPr/>
        </p:nvSpPr>
        <p:spPr>
          <a:xfrm>
            <a:off x="5207378" y="4073771"/>
            <a:ext cx="6822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Affinity Matrix 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계산만 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r"/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출력 결과로 예상 시간을 측정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4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시간 걸리고 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r"/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메모리도 꽉꽉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…</a:t>
            </a:r>
          </a:p>
          <a:p>
            <a:pPr algn="r"/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실패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7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5.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그 외 시도해 보았던 것들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Spectral Clustering - </a:t>
            </a:r>
            <a:r>
              <a:rPr kumimoji="1" lang="en-US" altLang="ko-KR" sz="2800" b="1" dirty="0" err="1">
                <a:latin typeface="paybooc Medium" panose="020B0600000101010101" charset="-127"/>
                <a:ea typeface="paybooc Medium" panose="020B0600000101010101" charset="-127"/>
              </a:rPr>
              <a:t>Sklearn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9B14C-7CE0-3D4D-8E3C-8F0557A4E143}"/>
              </a:ext>
            </a:extLst>
          </p:cNvPr>
          <p:cNvSpPr txBox="1"/>
          <p:nvPr/>
        </p:nvSpPr>
        <p:spPr>
          <a:xfrm>
            <a:off x="504816" y="2022454"/>
            <a:ext cx="10888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Sklearn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 제공하는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Spectral Clustering</a:t>
            </a: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Affinity Matrix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계산 방식 동일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0AFF86-B37F-3349-9995-9BCCF8F3DD20}"/>
              </a:ext>
            </a:extLst>
          </p:cNvPr>
          <p:cNvSpPr/>
          <p:nvPr/>
        </p:nvSpPr>
        <p:spPr>
          <a:xfrm>
            <a:off x="5111844" y="3984321"/>
            <a:ext cx="6822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라이브러리라 더 효율적인 계산 방법이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r"/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있을 줄 알았으나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r"/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이 또한 계산 시간이 너무 오래 걸림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52411-0527-4541-A1C1-0A45BDEA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6" y="3664218"/>
            <a:ext cx="6315709" cy="19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5.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그 외 시도해 보았던 것들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Cluster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별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분포를 한 번 더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k-means Clustering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9B14C-7CE0-3D4D-8E3C-8F0557A4E143}"/>
              </a:ext>
            </a:extLst>
          </p:cNvPr>
          <p:cNvSpPr txBox="1"/>
          <p:nvPr/>
        </p:nvSpPr>
        <p:spPr>
          <a:xfrm>
            <a:off x="504816" y="2022454"/>
            <a:ext cx="10888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Random Point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분포에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대해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Elbow Method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로 적절한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k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값을 찾으며 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k-means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하면 해당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point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 주요 튄 값의 원인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즉 에러의 요인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덩어리들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이 공통적으로 검출되지 않을까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Green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는 어차피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분포가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0~2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개인게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명확하므로 제외하고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0FB8A-9C27-F740-9444-D0602859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1" y="4033550"/>
            <a:ext cx="3175267" cy="21321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9EFD90-4489-834A-B070-CDA3F40F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49" y="4033550"/>
            <a:ext cx="3175267" cy="2132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44CC62-1FF1-B74F-B2BE-2397F5561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841" y="4033550"/>
            <a:ext cx="3175267" cy="2132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EC4A57-B22D-9042-99BD-E4A56187EC81}"/>
              </a:ext>
            </a:extLst>
          </p:cNvPr>
          <p:cNvSpPr txBox="1"/>
          <p:nvPr/>
        </p:nvSpPr>
        <p:spPr>
          <a:xfrm>
            <a:off x="448599" y="6138790"/>
            <a:ext cx="312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Purple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BEEEB-4C21-7348-B8E2-13EEA60B3315}"/>
              </a:ext>
            </a:extLst>
          </p:cNvPr>
          <p:cNvSpPr txBox="1"/>
          <p:nvPr/>
        </p:nvSpPr>
        <p:spPr>
          <a:xfrm>
            <a:off x="3792340" y="6136793"/>
            <a:ext cx="312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Blue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54C9D5-1237-1B4A-870F-722CEC53DC07}"/>
              </a:ext>
            </a:extLst>
          </p:cNvPr>
          <p:cNvSpPr txBox="1"/>
          <p:nvPr/>
        </p:nvSpPr>
        <p:spPr>
          <a:xfrm>
            <a:off x="7122292" y="6147190"/>
            <a:ext cx="3123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Yellow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34EFEE-C113-7D44-BD63-1E2A071FE12C}"/>
              </a:ext>
            </a:extLst>
          </p:cNvPr>
          <p:cNvSpPr/>
          <p:nvPr/>
        </p:nvSpPr>
        <p:spPr>
          <a:xfrm>
            <a:off x="10110108" y="4503739"/>
            <a:ext cx="20147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분포는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k-means clustering</a:t>
            </a:r>
            <a:r>
              <a:rPr kumimoji="1" lang="ko-KR" altLang="en-US" dirty="0" err="1">
                <a:latin typeface="paybooc Medium" panose="020B0600000101010101" charset="-127"/>
                <a:ea typeface="paybooc Medium" panose="020B0600000101010101" charset="-127"/>
              </a:rPr>
              <a:t>으로는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원인 파악이 힘듦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966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6.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결론</a:t>
            </a:r>
            <a:endParaRPr lang="ko-Kore-KR" altLang="en-US" sz="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509306"/>
            <a:ext cx="114733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센서에서 얻은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X_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변위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Y_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변위와 스핀들 모터의 고장 간의 상관관계가 있으며 추가 연구의 가치가 있다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Frequency Pattern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보인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 대하여 세부적인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더 해 보고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이것을 다른 스핀들 모터도 함께 사용하여 통합 분석을 해본다면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고장 원인을 유형화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할 수 있을 것으로 기대된다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원인 별로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고장난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스핀들 모터의 센서 정보를 분석하여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고장 원인 별 센서 값 패턴을 얻을 수 있을 것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으로 기대된다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이러한 후행 연구들을 통해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스핀들 모터의 수명을 늘리거나 고장을 사전 예방 혹은 예측하는 것이 가능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할 것으로 기대된다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699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B7DF-8C40-BC4E-B723-D050E3246166}"/>
              </a:ext>
            </a:extLst>
          </p:cNvPr>
          <p:cNvSpPr/>
          <p:nvPr/>
        </p:nvSpPr>
        <p:spPr>
          <a:xfrm>
            <a:off x="3048000" y="28750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ko-Kore-KR" altLang="en-US" sz="6600" dirty="0">
                <a:latin typeface="SEBANG Gothic OTF Regular" pitchFamily="2" charset="-127"/>
                <a:ea typeface="SEBANG Gothic OTF Regular" pitchFamily="2" charset="-127"/>
              </a:rPr>
              <a:t>감사합니다</a:t>
            </a:r>
            <a:endParaRPr lang="ko-Kore-KR" altLang="en-US" sz="6600" dirty="0">
              <a:solidFill>
                <a:srgbClr val="FE00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임무 분담</a:t>
            </a:r>
            <a:endParaRPr lang="ko-Kore-KR" altLang="en-US" sz="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620AA-6A04-AC49-9C74-2A9DF90E244C}"/>
              </a:ext>
            </a:extLst>
          </p:cNvPr>
          <p:cNvSpPr txBox="1"/>
          <p:nvPr/>
        </p:nvSpPr>
        <p:spPr>
          <a:xfrm>
            <a:off x="1057495" y="1924112"/>
            <a:ext cx="1603768" cy="52322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SEBANG Gothic OTF Regular" pitchFamily="2" charset="-127"/>
                <a:ea typeface="SEBANG Gothic OTF Regular" pitchFamily="2" charset="-127"/>
              </a:rPr>
              <a:t>박상준</a:t>
            </a:r>
            <a:endParaRPr kumimoji="1" lang="en-US" altLang="ko-Kore-KR" sz="2800" dirty="0">
              <a:latin typeface="SEBANG Gothic OTF Regular" pitchFamily="2" charset="-127"/>
              <a:ea typeface="SEBANG Gothic OTF Regular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61542-D4F6-0E47-BE7A-CA41A9B641B8}"/>
              </a:ext>
            </a:extLst>
          </p:cNvPr>
          <p:cNvSpPr txBox="1"/>
          <p:nvPr/>
        </p:nvSpPr>
        <p:spPr>
          <a:xfrm>
            <a:off x="1057495" y="4163780"/>
            <a:ext cx="1603768" cy="52322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 err="1">
                <a:latin typeface="SEBANG Gothic OTF Regular" pitchFamily="2" charset="-127"/>
                <a:ea typeface="SEBANG Gothic OTF Regular" pitchFamily="2" charset="-127"/>
              </a:rPr>
              <a:t>이의진</a:t>
            </a:r>
            <a:endParaRPr kumimoji="1" lang="en-US" altLang="ko-KR" sz="2800" dirty="0">
              <a:latin typeface="SEBANG Gothic OTF Regular" pitchFamily="2" charset="-127"/>
              <a:ea typeface="SEBANG Gothic OTF Regular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4372D-2561-6344-82AC-AF842168EEA8}"/>
              </a:ext>
            </a:extLst>
          </p:cNvPr>
          <p:cNvSpPr txBox="1"/>
          <p:nvPr/>
        </p:nvSpPr>
        <p:spPr>
          <a:xfrm>
            <a:off x="1057495" y="4778440"/>
            <a:ext cx="654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6.6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억개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데이터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Preprocessing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시도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다양한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알고리즘 연구 및 적용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Clustering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결과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1DCE7-3C73-3644-9460-CFAE02F803C1}"/>
              </a:ext>
            </a:extLst>
          </p:cNvPr>
          <p:cNvSpPr txBox="1"/>
          <p:nvPr/>
        </p:nvSpPr>
        <p:spPr>
          <a:xfrm>
            <a:off x="1057495" y="2537708"/>
            <a:ext cx="678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주제 제안 및 실험 데이터 제공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Domain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지식을 활용하여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Data Preprocessing</a:t>
            </a:r>
          </a:p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결과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2481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 개요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문제 정의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 –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스핀들 모터 고장 요인 분석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CB92FC-B843-184A-9FC4-1B70201BADAD}"/>
              </a:ext>
            </a:extLst>
          </p:cNvPr>
          <p:cNvSpPr txBox="1"/>
          <p:nvPr/>
        </p:nvSpPr>
        <p:spPr>
          <a:xfrm>
            <a:off x="4676177" y="2405317"/>
            <a:ext cx="68794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스핀들 모터의 파손 징조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요인을 미리 확인 또는 예측할 수 있다면 부품 제작 시 생산 효율성을 비약적으로 높일 수 있음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한 스핀들이 고장날때까지의 변위 데이터를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FFT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변환한 값을 사용하여 클러스터링을 진행한 후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클러스터 별로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frequency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값 분포를 분석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A555A7-1994-9549-ABE3-41F88F0A9B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547" y="2405317"/>
            <a:ext cx="4095205" cy="2181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29097-52AE-FD4B-A543-04DEA2CD33BE}"/>
              </a:ext>
            </a:extLst>
          </p:cNvPr>
          <p:cNvSpPr txBox="1"/>
          <p:nvPr/>
        </p:nvSpPr>
        <p:spPr>
          <a:xfrm>
            <a:off x="477495" y="5498451"/>
            <a:ext cx="1099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→</a:t>
            </a:r>
            <a:r>
              <a:rPr kumimoji="1" lang="en-US" altLang="ko-Kore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시간의 흐름에 따라 특정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frequency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분포 별로 클러스터를 나누고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스핀들 모터에서 나타나는 이상 징후들을 분석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73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 개요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전체 진행 과정 개요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6C190-0993-8246-8F40-42160D614B05}"/>
              </a:ext>
            </a:extLst>
          </p:cNvPr>
          <p:cNvSpPr txBox="1"/>
          <p:nvPr/>
        </p:nvSpPr>
        <p:spPr>
          <a:xfrm>
            <a:off x="342716" y="2278118"/>
            <a:ext cx="10719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Raw data  :  665,240,000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개의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Time Step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X,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Y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변위 및 가속도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(Sampling rate = 10,000Hz), (665240000, 4)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>
              <a:buAutoNum type="arabicPeriod"/>
            </a:pP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New Method :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FFT (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가속도보다 변위에서 이상 징후가 잘 나타남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(1) 10,000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개의 데이터 씩 그룹화 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(1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개 그룹 →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1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초간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data)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각 그룹에서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7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가지 분석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attributes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추출한다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(66,524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7)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형태의 데이터를 얻는다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9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 개요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212531" y="142713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전체 진행 과정 개요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AF18C-F60F-254A-9696-E1C5FF798A09}"/>
              </a:ext>
            </a:extLst>
          </p:cNvPr>
          <p:cNvSpPr txBox="1"/>
          <p:nvPr/>
        </p:nvSpPr>
        <p:spPr>
          <a:xfrm>
            <a:off x="342716" y="2278118"/>
            <a:ext cx="10719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3.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7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가지 중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3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가지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attributes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사용하여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K-means Clustering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적용한다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 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(1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가지는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Just For Plotting , 2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가지는 상관관계 규명을 위해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</a:p>
          <a:p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4.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나온 결과를 바탕으로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Analysis 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고장 요인을 수치적으로 찾아낼 수 있는가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66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891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kumimoji="1" lang="ko-KR" altLang="en-US" sz="5400" b="1" dirty="0">
                <a:latin typeface="paybooc Medium" panose="020B0600000101010101" charset="-127"/>
                <a:ea typeface="paybooc Medium" panose="020B0600000101010101" charset="-127"/>
              </a:rPr>
              <a:t> 분석 과정 </a:t>
            </a:r>
            <a:r>
              <a:rPr kumimoji="1" lang="en-US" altLang="ko-KR" sz="5400" b="1" dirty="0">
                <a:latin typeface="paybooc Medium" panose="020B0600000101010101" charset="-127"/>
                <a:ea typeface="paybooc Medium" panose="020B0600000101010101" charset="-127"/>
              </a:rPr>
              <a:t>1</a:t>
            </a:r>
            <a:r>
              <a:rPr kumimoji="1" lang="ko-KR" altLang="en-US" sz="5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5400" b="1" dirty="0">
                <a:latin typeface="paybooc Medium" panose="020B0600000101010101" charset="-127"/>
                <a:ea typeface="paybooc Medium" panose="020B0600000101010101" charset="-127"/>
              </a:rPr>
              <a:t>: 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29097-52AE-FD4B-A543-04DEA2CD33BE}"/>
              </a:ext>
            </a:extLst>
          </p:cNvPr>
          <p:cNvSpPr txBox="1"/>
          <p:nvPr/>
        </p:nvSpPr>
        <p:spPr>
          <a:xfrm>
            <a:off x="599291" y="5689780"/>
            <a:ext cx="1099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초당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10,000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개씩의 센서 데이터 값을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66,524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초간 읽음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(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총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6.6</a:t>
            </a:r>
            <a:r>
              <a:rPr kumimoji="1" lang="ko-KR" altLang="en-US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억개의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data)</a:t>
            </a:r>
            <a:endParaRPr kumimoji="1" lang="en-US" altLang="ko-Kore-KR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→</a:t>
            </a:r>
            <a:r>
              <a:rPr kumimoji="1" lang="en-US" altLang="ko-Kore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초당 데이터를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FFT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Transform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한 결과와 관련된 새로운 변수들로 나타냄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98AAA-7F18-E441-BE08-04618DBF8EBC}"/>
              </a:ext>
            </a:extLst>
          </p:cNvPr>
          <p:cNvSpPr txBox="1"/>
          <p:nvPr/>
        </p:nvSpPr>
        <p:spPr>
          <a:xfrm>
            <a:off x="6560679" y="1608306"/>
            <a:ext cx="32463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2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x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000" dirty="0" err="1">
                <a:latin typeface="paybooc Medium" pitchFamily="2" charset="-127"/>
                <a:ea typeface="paybooc Medium" pitchFamily="2" charset="-127"/>
              </a:rPr>
              <a:t>가속도값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3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4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y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000" dirty="0" err="1">
                <a:latin typeface="paybooc Medium" pitchFamily="2" charset="-127"/>
                <a:ea typeface="paybooc Medium" pitchFamily="2" charset="-127"/>
              </a:rPr>
              <a:t>가속도값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5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6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온도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(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의미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x)</a:t>
            </a:r>
          </a:p>
          <a:p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7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8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x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000" dirty="0" err="1">
                <a:latin typeface="paybooc Medium" pitchFamily="2" charset="-127"/>
                <a:ea typeface="paybooc Medium" pitchFamily="2" charset="-127"/>
              </a:rPr>
              <a:t>변위값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9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시간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10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열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y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축 </a:t>
            </a:r>
            <a:r>
              <a:rPr kumimoji="1" lang="ko-KR" altLang="en-US" sz="2000" dirty="0" err="1">
                <a:latin typeface="paybooc Medium" pitchFamily="2" charset="-127"/>
                <a:ea typeface="paybooc Medium" pitchFamily="2" charset="-127"/>
              </a:rPr>
              <a:t>변위값</a:t>
            </a:r>
            <a:endParaRPr kumimoji="1" lang="ko-Kore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4853E2-0697-1E48-A64C-C847A48D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27" y="1608306"/>
            <a:ext cx="4895265" cy="32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871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kumimoji="1" lang="ko-KR" altLang="en-US" sz="4800" b="1" dirty="0">
                <a:latin typeface="paybooc Medium" panose="020B0600000101010101" charset="-127"/>
                <a:ea typeface="paybooc Medium" panose="020B0600000101010101" charset="-127"/>
              </a:rPr>
              <a:t> 분석 과정 </a:t>
            </a:r>
            <a:r>
              <a:rPr kumimoji="1" lang="en-US" altLang="ko-KR" sz="4800" b="1" dirty="0">
                <a:latin typeface="paybooc Medium" panose="020B0600000101010101" charset="-127"/>
                <a:ea typeface="paybooc Medium" panose="020B0600000101010101" charset="-127"/>
              </a:rPr>
              <a:t>1</a:t>
            </a:r>
            <a:r>
              <a:rPr kumimoji="1" lang="ko-KR" altLang="en-US" sz="4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4800" b="1" dirty="0">
                <a:latin typeface="paybooc Medium" panose="020B0600000101010101" charset="-127"/>
                <a:ea typeface="paybooc Medium" panose="020B0600000101010101" charset="-127"/>
              </a:rPr>
              <a:t>: 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29097-52AE-FD4B-A543-04DEA2CD33BE}"/>
              </a:ext>
            </a:extLst>
          </p:cNvPr>
          <p:cNvSpPr txBox="1"/>
          <p:nvPr/>
        </p:nvSpPr>
        <p:spPr>
          <a:xfrm>
            <a:off x="599291" y="5644686"/>
            <a:ext cx="10993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0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번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번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Col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은 최종 분석 시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cluster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내의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Data Point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에 대한 분석용</a:t>
            </a:r>
            <a:endParaRPr kumimoji="1" lang="en-US" altLang="ko-KR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ore-KR" sz="8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2 – 5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번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Col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의 데이터에 대하여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K-means Clustering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적용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, 6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번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: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Plotting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용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98AAA-7F18-E441-BE08-04618DBF8EBC}"/>
              </a:ext>
            </a:extLst>
          </p:cNvPr>
          <p:cNvSpPr txBox="1"/>
          <p:nvPr/>
        </p:nvSpPr>
        <p:spPr>
          <a:xfrm>
            <a:off x="5690723" y="1692508"/>
            <a:ext cx="61274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Filtered_freq_list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’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초 내 튄 값의 주파수들의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list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popCount_freq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’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x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변위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y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변위 튄 값들의 총 개수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popCount_x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’ : x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변위 튄 값 개수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popCount_y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’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: 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y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변위 튄 값 개수</a:t>
            </a: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popDegree_mean_x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’ : x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변위 튄 값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(amplitude)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들의 평균</a:t>
            </a:r>
          </a:p>
          <a:p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ore-KR" sz="2000" dirty="0" err="1">
                <a:latin typeface="paybooc Medium" pitchFamily="2" charset="-127"/>
                <a:ea typeface="paybooc Medium" pitchFamily="2" charset="-127"/>
              </a:rPr>
              <a:t>popDegree_mean_y</a:t>
            </a:r>
            <a:r>
              <a:rPr kumimoji="1" lang="en-US" altLang="ko-Kore-KR" sz="2000" dirty="0">
                <a:latin typeface="paybooc Medium" pitchFamily="2" charset="-127"/>
                <a:ea typeface="paybooc Medium" pitchFamily="2" charset="-127"/>
              </a:rPr>
              <a:t>’ : y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변위 튄 값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(amplitude)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들의 평균</a:t>
            </a:r>
            <a:endParaRPr kumimoji="1" lang="en-US" altLang="ko-Kore-KR" sz="2000" dirty="0">
              <a:latin typeface="paybooc Medium" pitchFamily="2" charset="-127"/>
              <a:ea typeface="paybooc Medium" pitchFamily="2" charset="-127"/>
            </a:endParaRPr>
          </a:p>
          <a:p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‘</a:t>
            </a:r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popDegree_total_mean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’ : x, y</a:t>
            </a:r>
            <a:r>
              <a:rPr kumimoji="1" lang="ko-KR" altLang="en-US" sz="2000" dirty="0">
                <a:latin typeface="paybooc Medium" pitchFamily="2" charset="-127"/>
                <a:ea typeface="paybooc Medium" pitchFamily="2" charset="-127"/>
              </a:rPr>
              <a:t> 변위 전체 튄 값들의 평균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B8058B-CF91-4D48-BC62-8281BB3B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2" y="1623019"/>
            <a:ext cx="5108754" cy="3309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ACAD6B-E629-994B-A050-06F8F9E4D8AF}"/>
              </a:ext>
            </a:extLst>
          </p:cNvPr>
          <p:cNvSpPr txBox="1"/>
          <p:nvPr/>
        </p:nvSpPr>
        <p:spPr>
          <a:xfrm>
            <a:off x="212531" y="1084192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 7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가지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Attributes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8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0852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2"/>
            </a:pPr>
            <a:r>
              <a:rPr kumimoji="1" lang="ko-KR" altLang="en-US" sz="4800" b="1" dirty="0">
                <a:latin typeface="paybooc Medium" panose="020B0600000101010101" charset="-127"/>
                <a:ea typeface="paybooc Medium" panose="020B0600000101010101" charset="-127"/>
              </a:rPr>
              <a:t> 분석 과정 </a:t>
            </a:r>
            <a:r>
              <a:rPr kumimoji="1" lang="en-US" altLang="ko-KR" sz="4800" b="1" dirty="0">
                <a:latin typeface="paybooc Medium" panose="020B0600000101010101" charset="-127"/>
                <a:ea typeface="paybooc Medium" panose="020B0600000101010101" charset="-127"/>
              </a:rPr>
              <a:t>1</a:t>
            </a:r>
            <a:r>
              <a:rPr kumimoji="1" lang="ko-KR" altLang="en-US" sz="4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4800" b="1" dirty="0">
                <a:latin typeface="paybooc Medium" panose="020B0600000101010101" charset="-127"/>
                <a:ea typeface="paybooc Medium" panose="020B0600000101010101" charset="-127"/>
              </a:rPr>
              <a:t>: Preprocessing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140676" y="1306314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 Plot (The number of Pops - Count)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29097-52AE-FD4B-A543-04DEA2CD33BE}"/>
              </a:ext>
            </a:extLst>
          </p:cNvPr>
          <p:cNvSpPr txBox="1"/>
          <p:nvPr/>
        </p:nvSpPr>
        <p:spPr>
          <a:xfrm>
            <a:off x="599290" y="5716415"/>
            <a:ext cx="1099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popCount_freq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=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popCount_x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+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popCount_y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– (x, y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에서 동시에 튄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개수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)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816D9-1EBA-9A48-B756-09A5870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59" y="2317937"/>
            <a:ext cx="3620441" cy="272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9836C0-150B-E74E-869A-B516227B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779" y="2317937"/>
            <a:ext cx="3620441" cy="272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ECE8E9-C41E-894F-BD92-54147A58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99" y="2317937"/>
            <a:ext cx="3620441" cy="272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15192-A849-C946-B931-FCEC02D62547}"/>
              </a:ext>
            </a:extLst>
          </p:cNvPr>
          <p:cNvSpPr txBox="1"/>
          <p:nvPr/>
        </p:nvSpPr>
        <p:spPr>
          <a:xfrm>
            <a:off x="385059" y="5178568"/>
            <a:ext cx="362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popCount_x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 distribution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99653-D322-C143-9E9B-03E2E56F2085}"/>
              </a:ext>
            </a:extLst>
          </p:cNvPr>
          <p:cNvSpPr txBox="1"/>
          <p:nvPr/>
        </p:nvSpPr>
        <p:spPr>
          <a:xfrm>
            <a:off x="4285779" y="5178568"/>
            <a:ext cx="362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popCount_y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 distribution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9AE5C-D356-AC40-882C-36A638FD6353}"/>
              </a:ext>
            </a:extLst>
          </p:cNvPr>
          <p:cNvSpPr txBox="1"/>
          <p:nvPr/>
        </p:nvSpPr>
        <p:spPr>
          <a:xfrm>
            <a:off x="8046359" y="5178568"/>
            <a:ext cx="390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paybooc Medium" pitchFamily="2" charset="-127"/>
                <a:ea typeface="paybooc Medium" pitchFamily="2" charset="-127"/>
              </a:rPr>
              <a:t>popCount_freq</a:t>
            </a:r>
            <a:r>
              <a:rPr kumimoji="1" lang="en-US" altLang="ko-KR" sz="2000" dirty="0">
                <a:latin typeface="paybooc Medium" pitchFamily="2" charset="-127"/>
                <a:ea typeface="paybooc Medium" pitchFamily="2" charset="-127"/>
              </a:rPr>
              <a:t> distribution</a:t>
            </a:r>
            <a:endParaRPr kumimoji="1" lang="ko-KR" altLang="en-US" sz="2000" dirty="0"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1541</Words>
  <Application>Microsoft Macintosh PowerPoint</Application>
  <PresentationFormat>와이드스크린</PresentationFormat>
  <Paragraphs>182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SEBANG Gothic OTF Regular</vt:lpstr>
      <vt:lpstr>paybooc Medium</vt:lpstr>
      <vt:lpstr>Calibri Light</vt:lpstr>
      <vt:lpstr>paybooc Light</vt:lpstr>
      <vt:lpstr>Calibri</vt:lpstr>
      <vt:lpstr>Office 테마</vt:lpstr>
      <vt:lpstr>빅데이터를 활용한 스핀들 모터 고장 요인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활용한  비속어 필터링 시스템</dc:title>
  <dc:creator>이의진</dc:creator>
  <cp:lastModifiedBy>Microsoft Office User</cp:lastModifiedBy>
  <cp:revision>117</cp:revision>
  <dcterms:created xsi:type="dcterms:W3CDTF">2021-11-16T04:37:58Z</dcterms:created>
  <dcterms:modified xsi:type="dcterms:W3CDTF">2021-12-13T13:57:33Z</dcterms:modified>
</cp:coreProperties>
</file>